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Lst>
  <p:sldIdLst>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57" r:id="rId3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401290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3796359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31475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11510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9377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1187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35401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4928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276547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098450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95133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392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31756812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84777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76239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98711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742735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49105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4110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3683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054973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4702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583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13436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94842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441221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54601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15236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86456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088315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03661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7777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44354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159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38564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62434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3923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6477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85993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96371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96788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416852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60938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53668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49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733859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28326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05535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165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5873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64226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76090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91910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12670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03230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9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83982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8377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23591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18049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014385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68925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5829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23331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14553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84185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812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05286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12072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10944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41843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39164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748930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9256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37950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296586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54967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718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611509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77349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41173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27378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08092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18799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79358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305522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54934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94660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558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74227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61111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94901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286936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9326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23870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03292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7245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080099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525650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90344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37326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96093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92676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598600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10380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796044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33185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218579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43691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25535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090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3801190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068743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90794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7229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65752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61632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70974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726749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01473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31072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35946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5344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9765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62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5054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199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7260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9490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742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052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181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2833105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2826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3728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8733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3912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9456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3999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3976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39604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8178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311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FD5E8EC-323B-4400-B545-D8AA1FABA2D5}"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855270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4536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80201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0885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5801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1130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8437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14650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0889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90001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38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FD5E8EC-323B-4400-B545-D8AA1FABA2D5}" type="datetimeFigureOut">
              <a:rPr lang="ar-IQ" smtClean="0"/>
              <a:t>22/05/1441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1910110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50967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3111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409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7681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6769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6480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834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33950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4633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6564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FD5E8EC-323B-4400-B545-D8AA1FABA2D5}" type="datetimeFigureOut">
              <a:rPr lang="ar-IQ" smtClean="0"/>
              <a:t>22/05/1441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4292207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4160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204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184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9690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3258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41478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1759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0366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36712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29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FD5E8EC-323B-4400-B545-D8AA1FABA2D5}" type="datetimeFigureOut">
              <a:rPr lang="ar-IQ" smtClean="0"/>
              <a:t>22/05/1441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558695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8001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85156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988567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469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840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4256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4315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3890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2827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814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D5E8EC-323B-4400-B545-D8AA1FABA2D5}"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2571781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9215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7680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9844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68726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8700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0216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98328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8177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39469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354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D5E8EC-323B-4400-B545-D8AA1FABA2D5}"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6DF2AF-AD30-4FED-8432-2240440994C8}" type="slidenum">
              <a:rPr lang="ar-IQ" smtClean="0"/>
              <a:t>‹#›</a:t>
            </a:fld>
            <a:endParaRPr lang="ar-IQ"/>
          </a:p>
        </p:txBody>
      </p:sp>
    </p:spTree>
    <p:extLst>
      <p:ext uri="{BB962C8B-B14F-4D97-AF65-F5344CB8AC3E}">
        <p14:creationId xmlns:p14="http://schemas.microsoft.com/office/powerpoint/2010/main" val="21009714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456957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6816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57783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0868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265800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92394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285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68614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6645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1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D5E8EC-323B-4400-B545-D8AA1FABA2D5}" type="datetimeFigureOut">
              <a:rPr lang="ar-IQ" smtClean="0"/>
              <a:t>22/05/1441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A6DF2AF-AD30-4FED-8432-2240440994C8}" type="slidenum">
              <a:rPr lang="ar-IQ" smtClean="0"/>
              <a:t>‹#›</a:t>
            </a:fld>
            <a:endParaRPr lang="ar-IQ"/>
          </a:p>
        </p:txBody>
      </p:sp>
    </p:spTree>
    <p:extLst>
      <p:ext uri="{BB962C8B-B14F-4D97-AF65-F5344CB8AC3E}">
        <p14:creationId xmlns:p14="http://schemas.microsoft.com/office/powerpoint/2010/main" val="218642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23689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74088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77829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608850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89399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634635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6272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03872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702614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08237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3893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4304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17480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41597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546077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31782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1902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73583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المحاضرة الثالثة </a:t>
            </a:r>
            <a:endParaRPr lang="ar-IQ" dirty="0"/>
          </a:p>
        </p:txBody>
      </p:sp>
      <p:sp>
        <p:nvSpPr>
          <p:cNvPr id="3" name="عنصر نائب للمحتوى 2"/>
          <p:cNvSpPr>
            <a:spLocks noGrp="1"/>
          </p:cNvSpPr>
          <p:nvPr>
            <p:ph idx="1"/>
          </p:nvPr>
        </p:nvSpPr>
        <p:spPr/>
        <p:txBody>
          <a:bodyPr>
            <a:normAutofit lnSpcReduction="10000"/>
          </a:bodyPr>
          <a:lstStyle/>
          <a:p>
            <a:pPr lvl="1"/>
            <a:r>
              <a:rPr lang="ar-IQ" sz="2400" dirty="0">
                <a:solidFill>
                  <a:prstClr val="black"/>
                </a:solidFill>
              </a:rPr>
              <a:t>في المحاضرة السابقة تكلمنا </a:t>
            </a:r>
            <a:r>
              <a:rPr lang="ar-IQ" sz="2400" dirty="0" smtClean="0">
                <a:solidFill>
                  <a:prstClr val="black"/>
                </a:solidFill>
              </a:rPr>
              <a:t>عن</a:t>
            </a:r>
          </a:p>
          <a:p>
            <a:pPr lvl="1"/>
            <a:r>
              <a:rPr lang="ar-IQ" sz="2400" dirty="0" smtClean="0">
                <a:solidFill>
                  <a:prstClr val="black"/>
                </a:solidFill>
              </a:rPr>
              <a:t>نشوء وتطور التربة</a:t>
            </a:r>
          </a:p>
          <a:p>
            <a:pPr lvl="1"/>
            <a:r>
              <a:rPr lang="ar-IQ" sz="2400" dirty="0" smtClean="0">
                <a:solidFill>
                  <a:prstClr val="black"/>
                </a:solidFill>
              </a:rPr>
              <a:t>عمليات تكوين التربة </a:t>
            </a:r>
          </a:p>
          <a:p>
            <a:pPr lvl="1"/>
            <a:r>
              <a:rPr lang="ar-IQ" sz="2400" dirty="0" smtClean="0">
                <a:solidFill>
                  <a:prstClr val="black"/>
                </a:solidFill>
              </a:rPr>
              <a:t>عوامل تكوين التربة </a:t>
            </a:r>
            <a:endParaRPr lang="ar-IQ" sz="2400" dirty="0">
              <a:solidFill>
                <a:prstClr val="black"/>
              </a:solidFill>
            </a:endParaRPr>
          </a:p>
          <a:p>
            <a:pPr lvl="0"/>
            <a:r>
              <a:rPr lang="ar-IQ" sz="2800" dirty="0" smtClean="0">
                <a:solidFill>
                  <a:prstClr val="black"/>
                </a:solidFill>
              </a:rPr>
              <a:t>في </a:t>
            </a:r>
            <a:r>
              <a:rPr lang="ar-IQ" sz="2800" dirty="0">
                <a:solidFill>
                  <a:prstClr val="black"/>
                </a:solidFill>
              </a:rPr>
              <a:t>محاضرة اليوم سوف نتكلم عن </a:t>
            </a:r>
            <a:endParaRPr lang="ar-IQ" sz="2800" dirty="0" smtClean="0">
              <a:solidFill>
                <a:prstClr val="black"/>
              </a:solidFill>
            </a:endParaRPr>
          </a:p>
          <a:p>
            <a:pPr lvl="0"/>
            <a:r>
              <a:rPr lang="ar-IQ" sz="2800" dirty="0" smtClean="0">
                <a:effectLst/>
                <a:ea typeface="Calibri"/>
                <a:cs typeface="Times New Roman"/>
              </a:rPr>
              <a:t>الخواص الفيزيائية للتربة </a:t>
            </a:r>
          </a:p>
          <a:p>
            <a:pPr lvl="0"/>
            <a:r>
              <a:rPr lang="ar-IQ" sz="2800" dirty="0" err="1" smtClean="0">
                <a:effectLst/>
                <a:ea typeface="Calibri"/>
                <a:cs typeface="Times New Roman"/>
              </a:rPr>
              <a:t>نسجة</a:t>
            </a:r>
            <a:r>
              <a:rPr lang="ar-IQ" sz="2800" dirty="0" smtClean="0">
                <a:effectLst/>
                <a:ea typeface="Calibri"/>
                <a:cs typeface="Times New Roman"/>
              </a:rPr>
              <a:t> التربة </a:t>
            </a:r>
            <a:r>
              <a:rPr lang="en-US" sz="2800" dirty="0" smtClean="0">
                <a:effectLst/>
                <a:latin typeface="Times New Roman"/>
                <a:ea typeface="Calibri"/>
              </a:rPr>
              <a:t>Soil  Texture </a:t>
            </a:r>
            <a:endParaRPr lang="ar-IQ" sz="2800" dirty="0" smtClean="0">
              <a:effectLst/>
              <a:latin typeface="Times New Roman"/>
              <a:ea typeface="Calibri"/>
            </a:endParaRPr>
          </a:p>
          <a:p>
            <a:pPr algn="just">
              <a:lnSpc>
                <a:spcPct val="150000"/>
              </a:lnSpc>
              <a:spcAft>
                <a:spcPts val="1000"/>
              </a:spcAft>
            </a:pPr>
            <a:r>
              <a:rPr lang="ar-IQ" sz="2400" b="1" dirty="0">
                <a:ea typeface="Calibri"/>
                <a:cs typeface="+mj-cs"/>
              </a:rPr>
              <a:t>تركيب التربة  </a:t>
            </a:r>
            <a:r>
              <a:rPr lang="en-US" sz="2400" b="1" dirty="0" smtClean="0">
                <a:effectLst/>
                <a:latin typeface="Times New Roman"/>
                <a:ea typeface="Calibri"/>
                <a:cs typeface="+mj-cs"/>
              </a:rPr>
              <a:t>Soil Structure </a:t>
            </a:r>
            <a:endParaRPr lang="ar-IQ" sz="2400" b="1" dirty="0" smtClean="0">
              <a:effectLst/>
              <a:latin typeface="Times New Roman"/>
              <a:ea typeface="Calibri"/>
              <a:cs typeface="+mj-cs"/>
            </a:endParaRPr>
          </a:p>
          <a:p>
            <a:pPr>
              <a:lnSpc>
                <a:spcPct val="115000"/>
              </a:lnSpc>
              <a:spcAft>
                <a:spcPts val="1000"/>
              </a:spcAft>
            </a:pPr>
            <a:r>
              <a:rPr lang="ar-IQ" sz="1800" b="1" dirty="0">
                <a:ea typeface="Calibri"/>
                <a:cs typeface="Times New Roman"/>
              </a:rPr>
              <a:t>الايونات الموجبة </a:t>
            </a:r>
            <a:r>
              <a:rPr lang="ar-IQ" sz="1800" b="1" dirty="0" err="1">
                <a:ea typeface="Calibri"/>
                <a:cs typeface="Times New Roman"/>
              </a:rPr>
              <a:t>الممدصة</a:t>
            </a:r>
            <a:r>
              <a:rPr lang="ar-IQ" sz="1800" b="1" dirty="0">
                <a:ea typeface="Calibri"/>
                <a:cs typeface="Times New Roman"/>
              </a:rPr>
              <a:t> على معقد التبادل : </a:t>
            </a:r>
            <a:endParaRPr lang="en-US" sz="1200" dirty="0">
              <a:ea typeface="Calibri"/>
              <a:cs typeface="Arial"/>
            </a:endParaRPr>
          </a:p>
          <a:p>
            <a:pPr algn="just">
              <a:lnSpc>
                <a:spcPct val="150000"/>
              </a:lnSpc>
              <a:spcAft>
                <a:spcPts val="1000"/>
              </a:spcAft>
            </a:pPr>
            <a:endParaRPr lang="en-US" sz="1800" dirty="0">
              <a:ea typeface="Calibri"/>
              <a:cs typeface="Arial"/>
            </a:endParaRPr>
          </a:p>
          <a:p>
            <a:pPr lvl="0"/>
            <a:endParaRPr lang="ar-IQ" sz="2800" dirty="0">
              <a:solidFill>
                <a:prstClr val="black"/>
              </a:solidFill>
            </a:endParaRPr>
          </a:p>
          <a:p>
            <a:endParaRPr lang="ar-IQ" dirty="0"/>
          </a:p>
        </p:txBody>
      </p:sp>
    </p:spTree>
    <p:extLst>
      <p:ext uri="{BB962C8B-B14F-4D97-AF65-F5344CB8AC3E}">
        <p14:creationId xmlns:p14="http://schemas.microsoft.com/office/powerpoint/2010/main" val="801418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b="1" dirty="0">
                <a:ea typeface="Calibri"/>
                <a:cs typeface="Times New Roman"/>
              </a:rPr>
              <a:t>تصنيف تركيب التربة </a:t>
            </a:r>
            <a:endParaRPr lang="en-US" sz="2000" dirty="0">
              <a:ea typeface="Calibri"/>
              <a:cs typeface="Arial"/>
            </a:endParaRPr>
          </a:p>
          <a:p>
            <a:pPr>
              <a:lnSpc>
                <a:spcPct val="115000"/>
              </a:lnSpc>
              <a:spcAft>
                <a:spcPts val="1000"/>
              </a:spcAft>
            </a:pPr>
            <a:r>
              <a:rPr lang="ar-IQ" dirty="0">
                <a:ea typeface="Calibri"/>
                <a:cs typeface="Times New Roman"/>
              </a:rPr>
              <a:t>1- تصنيف يعتمد على شكل المجاميع </a:t>
            </a:r>
            <a:endParaRPr lang="en-US" sz="2000" dirty="0">
              <a:ea typeface="Calibri"/>
              <a:cs typeface="Arial"/>
            </a:endParaRPr>
          </a:p>
          <a:p>
            <a:pPr>
              <a:lnSpc>
                <a:spcPct val="115000"/>
              </a:lnSpc>
              <a:spcAft>
                <a:spcPts val="1000"/>
              </a:spcAft>
            </a:pPr>
            <a:r>
              <a:rPr lang="ar-IQ" dirty="0">
                <a:ea typeface="Calibri"/>
                <a:cs typeface="Times New Roman"/>
              </a:rPr>
              <a:t>2- تصنيف يعتمد على حجم المجاميع </a:t>
            </a:r>
            <a:endParaRPr lang="en-US" sz="2000" dirty="0">
              <a:ea typeface="Calibri"/>
              <a:cs typeface="Arial"/>
            </a:endParaRPr>
          </a:p>
          <a:p>
            <a:pPr>
              <a:lnSpc>
                <a:spcPct val="115000"/>
              </a:lnSpc>
              <a:spcAft>
                <a:spcPts val="1000"/>
              </a:spcAft>
            </a:pPr>
            <a:r>
              <a:rPr lang="ar-IQ" dirty="0">
                <a:ea typeface="Calibri"/>
                <a:cs typeface="Times New Roman"/>
              </a:rPr>
              <a:t>3- تصنيف يعتمد على وضوح المجاميع</a:t>
            </a:r>
            <a:endParaRPr lang="en-US" sz="2000" dirty="0">
              <a:ea typeface="Calibri"/>
              <a:cs typeface="Arial"/>
            </a:endParaRPr>
          </a:p>
          <a:p>
            <a:pPr>
              <a:lnSpc>
                <a:spcPct val="115000"/>
              </a:lnSpc>
              <a:spcAft>
                <a:spcPts val="1000"/>
              </a:spcAft>
            </a:pPr>
            <a:r>
              <a:rPr lang="ar-IQ" dirty="0">
                <a:ea typeface="Calibri"/>
                <a:cs typeface="Times New Roman"/>
              </a:rPr>
              <a:t>4- تصنيف يعتمد على صلابة المجاميع </a:t>
            </a:r>
            <a:endParaRPr lang="en-US" sz="2000" dirty="0">
              <a:ea typeface="Calibri"/>
              <a:cs typeface="Arial"/>
            </a:endParaRPr>
          </a:p>
          <a:p>
            <a:pPr>
              <a:lnSpc>
                <a:spcPct val="115000"/>
              </a:lnSpc>
              <a:spcAft>
                <a:spcPts val="1000"/>
              </a:spcAft>
            </a:pPr>
            <a:r>
              <a:rPr lang="ar-IQ" dirty="0">
                <a:ea typeface="Calibri"/>
                <a:cs typeface="Times New Roman"/>
              </a:rPr>
              <a:t>5- تصنيف يعتمد على ثبات المجاميع </a:t>
            </a:r>
            <a:endParaRPr lang="en-US" sz="2000" dirty="0">
              <a:ea typeface="Calibri"/>
              <a:cs typeface="Arial"/>
            </a:endParaRPr>
          </a:p>
          <a:p>
            <a:pPr>
              <a:lnSpc>
                <a:spcPct val="115000"/>
              </a:lnSpc>
              <a:spcAft>
                <a:spcPts val="1000"/>
              </a:spcAft>
            </a:pPr>
            <a:r>
              <a:rPr lang="ar-IQ" dirty="0">
                <a:ea typeface="Calibri"/>
                <a:cs typeface="Times New Roman"/>
              </a:rPr>
              <a:t>6- تصنيف يعتمد على احجام المسامات البينية </a:t>
            </a:r>
            <a:endParaRPr lang="en-US" sz="2000" dirty="0">
              <a:ea typeface="Calibri"/>
              <a:cs typeface="Arial"/>
            </a:endParaRPr>
          </a:p>
          <a:p>
            <a:endParaRPr lang="ar-IQ" dirty="0"/>
          </a:p>
        </p:txBody>
      </p:sp>
    </p:spTree>
    <p:extLst>
      <p:ext uri="{BB962C8B-B14F-4D97-AF65-F5344CB8AC3E}">
        <p14:creationId xmlns:p14="http://schemas.microsoft.com/office/powerpoint/2010/main" val="324559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445624" cy="6120680"/>
          </a:xfrm>
        </p:spPr>
        <p:txBody>
          <a:bodyPr/>
          <a:lstStyle/>
          <a:p>
            <a:pPr>
              <a:lnSpc>
                <a:spcPct val="115000"/>
              </a:lnSpc>
              <a:spcAft>
                <a:spcPts val="1000"/>
              </a:spcAft>
            </a:pPr>
            <a:r>
              <a:rPr lang="ar-IQ" dirty="0">
                <a:ea typeface="Calibri"/>
                <a:cs typeface="Times New Roman"/>
              </a:rPr>
              <a:t> جدول ص 68 استنساخ </a:t>
            </a:r>
            <a:endParaRPr lang="en-US" sz="2000" dirty="0">
              <a:ea typeface="Calibri"/>
              <a:cs typeface="Arial"/>
            </a:endParaRPr>
          </a:p>
          <a:p>
            <a:pPr>
              <a:lnSpc>
                <a:spcPct val="115000"/>
              </a:lnSpc>
              <a:spcAft>
                <a:spcPts val="1000"/>
              </a:spcAft>
            </a:pPr>
            <a:r>
              <a:rPr lang="ar-IQ" dirty="0">
                <a:ea typeface="Calibri"/>
                <a:cs typeface="Times New Roman"/>
              </a:rPr>
              <a:t>والجدول يمثل طريقة التصنيف المعتمد من قبل دائرة خدمات صيانة التربة الامريكي والتي تعتمد في تصنيفها على الطرق الثلاثة الاولى في تحديد نوع التركيب والذي يعتمد على شكل وانتظام المدر( الكتل الترابية ) وصنف التركيب يعتمد على حجم المدر ودرجة التركيب التي تعتمد على وضوح ومقارنة المدر . </a:t>
            </a:r>
            <a:endParaRPr lang="en-US" sz="2000" dirty="0">
              <a:ea typeface="Calibri"/>
              <a:cs typeface="Arial"/>
            </a:endParaRPr>
          </a:p>
          <a:p>
            <a:endParaRPr lang="ar-IQ" dirty="0"/>
          </a:p>
        </p:txBody>
      </p:sp>
    </p:spTree>
    <p:extLst>
      <p:ext uri="{BB962C8B-B14F-4D97-AF65-F5344CB8AC3E}">
        <p14:creationId xmlns:p14="http://schemas.microsoft.com/office/powerpoint/2010/main" val="856413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descr="C:\Users\rashad\Desktop\New folder\٢٠١٩١٠٠٥_٢١٣٢٠٤.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20688" y="-891480"/>
            <a:ext cx="11017224" cy="800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589640" cy="6048672"/>
          </a:xfrm>
        </p:spPr>
        <p:txBody>
          <a:bodyPr>
            <a:normAutofit fontScale="92500" lnSpcReduction="20000"/>
          </a:bodyPr>
          <a:lstStyle/>
          <a:p>
            <a:pPr>
              <a:lnSpc>
                <a:spcPct val="115000"/>
              </a:lnSpc>
              <a:spcAft>
                <a:spcPts val="1000"/>
              </a:spcAft>
            </a:pPr>
            <a:r>
              <a:rPr lang="ar-IQ" b="1" dirty="0">
                <a:ea typeface="Calibri"/>
                <a:cs typeface="Times New Roman"/>
              </a:rPr>
              <a:t>تكوين مجاميع التربة : </a:t>
            </a:r>
            <a:endParaRPr lang="en-US" sz="2000" dirty="0">
              <a:ea typeface="Calibri"/>
              <a:cs typeface="Arial"/>
            </a:endParaRPr>
          </a:p>
          <a:p>
            <a:pPr>
              <a:lnSpc>
                <a:spcPct val="115000"/>
              </a:lnSpc>
              <a:spcAft>
                <a:spcPts val="1000"/>
              </a:spcAft>
            </a:pPr>
            <a:r>
              <a:rPr lang="ar-IQ" dirty="0">
                <a:ea typeface="Calibri"/>
                <a:cs typeface="Times New Roman"/>
              </a:rPr>
              <a:t>يستند تكوين المجاميع اما على التخثر او التجمع حيث يتسبب الاول عن قوى </a:t>
            </a:r>
            <a:r>
              <a:rPr lang="ar-IQ" dirty="0" err="1">
                <a:ea typeface="Calibri"/>
                <a:cs typeface="Times New Roman"/>
              </a:rPr>
              <a:t>كهروكيناتيكية</a:t>
            </a:r>
            <a:r>
              <a:rPr lang="ar-IQ" dirty="0">
                <a:ea typeface="Calibri"/>
                <a:cs typeface="Times New Roman"/>
              </a:rPr>
              <a:t> او قوى </a:t>
            </a:r>
            <a:r>
              <a:rPr lang="ar-IQ" dirty="0" err="1">
                <a:ea typeface="Calibri"/>
                <a:cs typeface="Times New Roman"/>
              </a:rPr>
              <a:t>ستاتيكية</a:t>
            </a:r>
            <a:r>
              <a:rPr lang="ar-IQ" dirty="0">
                <a:ea typeface="Calibri"/>
                <a:cs typeface="Times New Roman"/>
              </a:rPr>
              <a:t> اما الثاني ( التجمع ) فهو يحتاج الى مادة لمسك الدقائق الاولية المتخثرة بشدة وعدم انفصالها بالماء . </a:t>
            </a:r>
            <a:endParaRPr lang="en-US" sz="2000" dirty="0">
              <a:ea typeface="Calibri"/>
              <a:cs typeface="Arial"/>
            </a:endParaRPr>
          </a:p>
          <a:p>
            <a:pPr>
              <a:lnSpc>
                <a:spcPct val="115000"/>
              </a:lnSpc>
              <a:spcAft>
                <a:spcPts val="1000"/>
              </a:spcAft>
            </a:pPr>
            <a:r>
              <a:rPr lang="ar-IQ" dirty="0">
                <a:ea typeface="Calibri"/>
                <a:cs typeface="Times New Roman"/>
              </a:rPr>
              <a:t>ان مجموعة التربة تتكون من دقائق من الرمل ومجموعات من دقائق الطين المخثرة الممسوكة بقوى </a:t>
            </a:r>
            <a:r>
              <a:rPr lang="ar-IQ" dirty="0" err="1">
                <a:ea typeface="Calibri"/>
                <a:cs typeface="Times New Roman"/>
              </a:rPr>
              <a:t>الكتروستاتيكية</a:t>
            </a:r>
            <a:r>
              <a:rPr lang="ar-IQ" dirty="0">
                <a:ea typeface="Calibri"/>
                <a:cs typeface="Times New Roman"/>
              </a:rPr>
              <a:t> ويتم تقوية الترابط بين الرمل والطين بواسطة الغرويات العضوية ويتم تقوية الترابط عند جفاف التربة حيث تقوم المواد العضوية </a:t>
            </a:r>
            <a:r>
              <a:rPr lang="ar-IQ" dirty="0" err="1">
                <a:ea typeface="Calibri"/>
                <a:cs typeface="Times New Roman"/>
              </a:rPr>
              <a:t>المتدبلة</a:t>
            </a:r>
            <a:r>
              <a:rPr lang="ar-IQ" dirty="0">
                <a:ea typeface="Calibri"/>
                <a:cs typeface="Times New Roman"/>
              </a:rPr>
              <a:t> بتقليل ابتلال التربة وبالتالي يقل تكسر المجاميع بسبب انخفاض الانتشار لدقائق الصلبة وبسبب تقليل </a:t>
            </a:r>
            <a:r>
              <a:rPr lang="ar-IQ" dirty="0" smtClean="0">
                <a:ea typeface="Calibri"/>
                <a:cs typeface="Times New Roman"/>
              </a:rPr>
              <a:t>الضغط </a:t>
            </a:r>
            <a:r>
              <a:rPr lang="ar-IQ" dirty="0">
                <a:ea typeface="Calibri"/>
                <a:cs typeface="Times New Roman"/>
              </a:rPr>
              <a:t>الذي يسلطه الهواء المحصور في المجاميع عند ترطيبها . </a:t>
            </a:r>
            <a:endParaRPr lang="en-US" sz="2000" dirty="0">
              <a:ea typeface="Calibri"/>
              <a:cs typeface="Arial"/>
            </a:endParaRPr>
          </a:p>
          <a:p>
            <a:endParaRPr lang="ar-IQ" dirty="0"/>
          </a:p>
        </p:txBody>
      </p:sp>
    </p:spTree>
    <p:extLst>
      <p:ext uri="{BB962C8B-B14F-4D97-AF65-F5344CB8AC3E}">
        <p14:creationId xmlns:p14="http://schemas.microsoft.com/office/powerpoint/2010/main" val="280096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b="1" u="sng" dirty="0">
                <a:ea typeface="Calibri"/>
                <a:cs typeface="Times New Roman"/>
              </a:rPr>
              <a:t>العوامل المؤثرة على تكوين التركيب </a:t>
            </a:r>
            <a:endParaRPr lang="en-US" sz="2000" dirty="0">
              <a:ea typeface="Calibri"/>
              <a:cs typeface="Arial"/>
            </a:endParaRPr>
          </a:p>
          <a:p>
            <a:pPr>
              <a:lnSpc>
                <a:spcPct val="115000"/>
              </a:lnSpc>
              <a:spcAft>
                <a:spcPts val="1000"/>
              </a:spcAft>
            </a:pPr>
            <a:r>
              <a:rPr lang="ar-IQ" dirty="0">
                <a:ea typeface="Calibri"/>
                <a:cs typeface="Times New Roman"/>
              </a:rPr>
              <a:t>1- المواد العضوية الغروية ومخلفات الاحياء الدقيقة والاحياء الاخرى </a:t>
            </a:r>
            <a:endParaRPr lang="en-US" sz="2000" dirty="0">
              <a:ea typeface="Calibri"/>
              <a:cs typeface="Arial"/>
            </a:endParaRPr>
          </a:p>
          <a:p>
            <a:pPr>
              <a:lnSpc>
                <a:spcPct val="115000"/>
              </a:lnSpc>
              <a:spcAft>
                <a:spcPts val="1000"/>
              </a:spcAft>
            </a:pPr>
            <a:r>
              <a:rPr lang="ar-IQ" dirty="0">
                <a:ea typeface="Calibri"/>
                <a:cs typeface="Times New Roman"/>
              </a:rPr>
              <a:t>2- الايونات الموجبة </a:t>
            </a:r>
            <a:r>
              <a:rPr lang="ar-IQ" dirty="0" err="1">
                <a:ea typeface="Calibri"/>
                <a:cs typeface="Times New Roman"/>
              </a:rPr>
              <a:t>الممدصة</a:t>
            </a:r>
            <a:r>
              <a:rPr lang="ar-IQ" dirty="0">
                <a:ea typeface="Calibri"/>
                <a:cs typeface="Times New Roman"/>
              </a:rPr>
              <a:t> على معقد التبادل </a:t>
            </a:r>
            <a:endParaRPr lang="en-US" sz="2000" dirty="0">
              <a:ea typeface="Calibri"/>
              <a:cs typeface="Arial"/>
            </a:endParaRPr>
          </a:p>
          <a:p>
            <a:pPr>
              <a:lnSpc>
                <a:spcPct val="115000"/>
              </a:lnSpc>
              <a:spcAft>
                <a:spcPts val="1000"/>
              </a:spcAft>
            </a:pPr>
            <a:r>
              <a:rPr lang="ar-IQ" dirty="0">
                <a:ea typeface="Calibri"/>
                <a:cs typeface="Times New Roman"/>
              </a:rPr>
              <a:t>3- الترطيب والجفاف والتمدد والتقلص </a:t>
            </a:r>
            <a:endParaRPr lang="en-US" sz="2000" dirty="0">
              <a:ea typeface="Calibri"/>
              <a:cs typeface="Arial"/>
            </a:endParaRPr>
          </a:p>
          <a:p>
            <a:pPr>
              <a:lnSpc>
                <a:spcPct val="115000"/>
              </a:lnSpc>
              <a:spcAft>
                <a:spcPts val="1000"/>
              </a:spcAft>
            </a:pPr>
            <a:r>
              <a:rPr lang="ar-IQ" dirty="0">
                <a:ea typeface="Calibri"/>
                <a:cs typeface="Times New Roman"/>
              </a:rPr>
              <a:t>4- جذور النبات وفعالية حيوانات التربة </a:t>
            </a:r>
            <a:endParaRPr lang="en-US" sz="2000" dirty="0">
              <a:ea typeface="Calibri"/>
              <a:cs typeface="Arial"/>
            </a:endParaRPr>
          </a:p>
          <a:p>
            <a:pPr>
              <a:lnSpc>
                <a:spcPct val="115000"/>
              </a:lnSpc>
              <a:spcAft>
                <a:spcPts val="1000"/>
              </a:spcAft>
            </a:pPr>
            <a:r>
              <a:rPr lang="ar-IQ" dirty="0">
                <a:ea typeface="Calibri"/>
                <a:cs typeface="Times New Roman"/>
              </a:rPr>
              <a:t>5- الانجماد والذوبان </a:t>
            </a:r>
            <a:endParaRPr lang="en-US" sz="2000" dirty="0">
              <a:ea typeface="Calibri"/>
              <a:cs typeface="Arial"/>
            </a:endParaRPr>
          </a:p>
          <a:p>
            <a:pPr>
              <a:lnSpc>
                <a:spcPct val="115000"/>
              </a:lnSpc>
              <a:spcAft>
                <a:spcPts val="1000"/>
              </a:spcAft>
            </a:pPr>
            <a:r>
              <a:rPr lang="ar-IQ" dirty="0">
                <a:ea typeface="Calibri"/>
                <a:cs typeface="Times New Roman"/>
              </a:rPr>
              <a:t>6- العمليات الزراعية </a:t>
            </a:r>
            <a:endParaRPr lang="en-US" sz="2000" dirty="0">
              <a:ea typeface="Calibri"/>
              <a:cs typeface="Arial"/>
            </a:endParaRPr>
          </a:p>
          <a:p>
            <a:endParaRPr lang="ar-IQ" dirty="0"/>
          </a:p>
        </p:txBody>
      </p:sp>
    </p:spTree>
    <p:extLst>
      <p:ext uri="{BB962C8B-B14F-4D97-AF65-F5344CB8AC3E}">
        <p14:creationId xmlns:p14="http://schemas.microsoft.com/office/powerpoint/2010/main" val="379777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dirty="0">
                <a:ea typeface="Calibri"/>
                <a:cs typeface="Times New Roman"/>
              </a:rPr>
              <a:t>- المواد العضوية ومخلفات الاحياء / وذلك بتكوين معقدات عضوية – طينية وان الدبال يكون اكثر فعالية في تكوين مجاميع التربة </a:t>
            </a:r>
            <a:r>
              <a:rPr lang="ar-IQ" dirty="0" err="1">
                <a:ea typeface="Calibri"/>
                <a:cs typeface="Times New Roman"/>
              </a:rPr>
              <a:t>وثباتيتها</a:t>
            </a:r>
            <a:r>
              <a:rPr lang="ar-IQ" dirty="0">
                <a:ea typeface="Calibri"/>
                <a:cs typeface="Times New Roman"/>
              </a:rPr>
              <a:t> . وان الاحياء الدقيقة تزداد فعاليتها عند وجود المادة العضوية وكذلك </a:t>
            </a:r>
            <a:r>
              <a:rPr lang="ar-IQ" dirty="0" err="1">
                <a:ea typeface="Calibri"/>
                <a:cs typeface="Times New Roman"/>
              </a:rPr>
              <a:t>تاثير</a:t>
            </a:r>
            <a:r>
              <a:rPr lang="ar-IQ" dirty="0">
                <a:ea typeface="Calibri"/>
                <a:cs typeface="Times New Roman"/>
              </a:rPr>
              <a:t> نواتج فعالية تلك الاحياء من السكريات المتعددة والجزيئات والاحماض </a:t>
            </a:r>
            <a:r>
              <a:rPr lang="ar-IQ" dirty="0" err="1">
                <a:ea typeface="Calibri"/>
                <a:cs typeface="Times New Roman"/>
              </a:rPr>
              <a:t>الدبالية</a:t>
            </a:r>
            <a:r>
              <a:rPr lang="ar-IQ" dirty="0">
                <a:ea typeface="Calibri"/>
                <a:cs typeface="Times New Roman"/>
              </a:rPr>
              <a:t> </a:t>
            </a:r>
            <a:r>
              <a:rPr lang="ar-IQ" dirty="0" err="1">
                <a:ea typeface="Calibri"/>
                <a:cs typeface="Times New Roman"/>
              </a:rPr>
              <a:t>والاصماغ</a:t>
            </a:r>
            <a:r>
              <a:rPr lang="ar-IQ" dirty="0">
                <a:ea typeface="Calibri"/>
                <a:cs typeface="Times New Roman"/>
              </a:rPr>
              <a:t> والشموع والدهون وغيرها التي تقلل سرعة تبللها مما يزيد في ثبات هذه المجاميع في الماء . </a:t>
            </a:r>
            <a:endParaRPr lang="en-US" sz="2000" dirty="0">
              <a:ea typeface="Calibri"/>
              <a:cs typeface="Arial"/>
            </a:endParaRPr>
          </a:p>
        </p:txBody>
      </p:sp>
    </p:spTree>
    <p:extLst>
      <p:ext uri="{BB962C8B-B14F-4D97-AF65-F5344CB8AC3E}">
        <p14:creationId xmlns:p14="http://schemas.microsoft.com/office/powerpoint/2010/main" val="412239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332656"/>
            <a:ext cx="8373616" cy="6048672"/>
          </a:xfrm>
        </p:spPr>
        <p:txBody>
          <a:bodyPr>
            <a:normAutofit/>
          </a:bodyPr>
          <a:lstStyle/>
          <a:p>
            <a:pPr>
              <a:lnSpc>
                <a:spcPct val="115000"/>
              </a:lnSpc>
              <a:spcAft>
                <a:spcPts val="1000"/>
              </a:spcAft>
            </a:pPr>
            <a:r>
              <a:rPr lang="ar-IQ" b="1" dirty="0">
                <a:ea typeface="Calibri"/>
                <a:cs typeface="Times New Roman"/>
              </a:rPr>
              <a:t>الايونات الموجبة </a:t>
            </a:r>
            <a:r>
              <a:rPr lang="ar-IQ" b="1" dirty="0" err="1">
                <a:ea typeface="Calibri"/>
                <a:cs typeface="Times New Roman"/>
              </a:rPr>
              <a:t>الممدصة</a:t>
            </a:r>
            <a:r>
              <a:rPr lang="ar-IQ" b="1" dirty="0">
                <a:ea typeface="Calibri"/>
                <a:cs typeface="Times New Roman"/>
              </a:rPr>
              <a:t> على معقد التبادل : </a:t>
            </a:r>
            <a:endParaRPr lang="en-US" sz="2000" dirty="0">
              <a:ea typeface="Calibri"/>
              <a:cs typeface="Arial"/>
            </a:endParaRPr>
          </a:p>
          <a:p>
            <a:pPr>
              <a:lnSpc>
                <a:spcPct val="115000"/>
              </a:lnSpc>
              <a:spcAft>
                <a:spcPts val="1000"/>
              </a:spcAft>
            </a:pPr>
            <a:r>
              <a:rPr lang="ar-IQ" dirty="0">
                <a:ea typeface="Calibri"/>
                <a:cs typeface="Times New Roman"/>
              </a:rPr>
              <a:t>يسود الكالسيوم ثم المغنسيوم على معقد التبادل والذي يؤدي الى تخثر معلقات الطين في الماء اما الصوديوم فيعمل على تشتت معلقات الطين ووجد ان معلقات الطين المتخثرة تكون مجموعات لا تتعدى احجامها حجم الغرين والذي بدوره سيكون غير ملائم لنمو النبات . وتعمل المواد العضوية </a:t>
            </a:r>
            <a:r>
              <a:rPr lang="ar-IQ" dirty="0" err="1">
                <a:ea typeface="Calibri"/>
                <a:cs typeface="Times New Roman"/>
              </a:rPr>
              <a:t>المتدبلة</a:t>
            </a:r>
            <a:r>
              <a:rPr lang="ar-IQ" dirty="0">
                <a:ea typeface="Calibri"/>
                <a:cs typeface="Times New Roman"/>
              </a:rPr>
              <a:t> بالإضافة الى الايونات التي تساعد على تخثر على تكوين مجموعات اكثر ثبات واكبر حجما من خلال تكوين معقدات عضوية طينية كما اشرت سابقا . </a:t>
            </a:r>
            <a:endParaRPr lang="en-US" sz="2000" dirty="0">
              <a:ea typeface="Calibri"/>
              <a:cs typeface="Arial"/>
            </a:endParaRPr>
          </a:p>
          <a:p>
            <a:endParaRPr lang="ar-IQ" dirty="0"/>
          </a:p>
        </p:txBody>
      </p:sp>
    </p:spTree>
    <p:extLst>
      <p:ext uri="{BB962C8B-B14F-4D97-AF65-F5344CB8AC3E}">
        <p14:creationId xmlns:p14="http://schemas.microsoft.com/office/powerpoint/2010/main" val="66252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nSpc>
                <a:spcPct val="115000"/>
              </a:lnSpc>
              <a:spcAft>
                <a:spcPts val="1000"/>
              </a:spcAft>
            </a:pPr>
            <a:r>
              <a:rPr lang="ar-IQ" b="1" dirty="0">
                <a:ea typeface="Calibri"/>
                <a:cs typeface="Times New Roman"/>
              </a:rPr>
              <a:t>العوامل الميكانيكية المؤثرة على المجاميع : </a:t>
            </a:r>
            <a:endParaRPr lang="en-US" sz="2000" dirty="0">
              <a:ea typeface="Calibri"/>
              <a:cs typeface="Arial"/>
            </a:endParaRPr>
          </a:p>
          <a:p>
            <a:pPr>
              <a:lnSpc>
                <a:spcPct val="115000"/>
              </a:lnSpc>
              <a:spcAft>
                <a:spcPts val="1000"/>
              </a:spcAft>
            </a:pPr>
            <a:r>
              <a:rPr lang="ar-IQ" dirty="0">
                <a:ea typeface="Calibri"/>
                <a:cs typeface="Times New Roman"/>
              </a:rPr>
              <a:t>تؤثر العوامل مثل الترطيب والتجفيف والتمدد والتقلص ونمو الجذور ووجود حيوانات التربة والانجماد والذوبان والعمليات الزراعية المختلفة عن تسليط نوع من </a:t>
            </a:r>
            <a:r>
              <a:rPr lang="ar-IQ" dirty="0" smtClean="0">
                <a:ea typeface="Calibri"/>
                <a:cs typeface="Times New Roman"/>
              </a:rPr>
              <a:t>الضغط </a:t>
            </a:r>
            <a:r>
              <a:rPr lang="ar-IQ" dirty="0">
                <a:ea typeface="Calibri"/>
                <a:cs typeface="Times New Roman"/>
              </a:rPr>
              <a:t>على الاجزاء المختلفة من جسم التربة مما يؤدي الى تقريب بعض الدقائق لبعضها وفصلها على شكل مجاميع . وعند وجود العوامل المناسبة كالمادة العضوية والايونات المناسبة فان ذلك يؤدي تكوين مجاميع التربة . </a:t>
            </a:r>
            <a:endParaRPr lang="en-US" sz="2000" dirty="0">
              <a:ea typeface="Calibri"/>
              <a:cs typeface="Arial"/>
            </a:endParaRPr>
          </a:p>
          <a:p>
            <a:endParaRPr lang="ar-IQ" dirty="0"/>
          </a:p>
        </p:txBody>
      </p:sp>
    </p:spTree>
    <p:extLst>
      <p:ext uri="{BB962C8B-B14F-4D97-AF65-F5344CB8AC3E}">
        <p14:creationId xmlns:p14="http://schemas.microsoft.com/office/powerpoint/2010/main" val="4234993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332656"/>
            <a:ext cx="8661648" cy="6192688"/>
          </a:xfrm>
        </p:spPr>
        <p:txBody>
          <a:bodyPr>
            <a:normAutofit/>
          </a:bodyPr>
          <a:lstStyle/>
          <a:p>
            <a:pPr>
              <a:lnSpc>
                <a:spcPct val="115000"/>
              </a:lnSpc>
              <a:spcAft>
                <a:spcPts val="1000"/>
              </a:spcAft>
            </a:pPr>
            <a:r>
              <a:rPr lang="ar-IQ" dirty="0">
                <a:ea typeface="Calibri"/>
                <a:cs typeface="Times New Roman"/>
              </a:rPr>
              <a:t>الكثافة الحقيقية : هي كتلة وحدة الحجوم لدقائق التربة الصلبة وتقاس ب غم / سم</a:t>
            </a:r>
            <a:r>
              <a:rPr lang="ar-IQ" baseline="30000" dirty="0">
                <a:ea typeface="Calibri"/>
                <a:cs typeface="Times New Roman"/>
              </a:rPr>
              <a:t>3</a:t>
            </a:r>
            <a:r>
              <a:rPr lang="ar-IQ" dirty="0">
                <a:ea typeface="Calibri"/>
                <a:cs typeface="Times New Roman"/>
              </a:rPr>
              <a:t> الكثافة الحقيقية للتربة = 2.5 – 2.75 غم / سم3 . ان التقارب في الكثافة الحقيقية يعود الى وجود معادن الكوارتز </a:t>
            </a:r>
            <a:r>
              <a:rPr lang="ar-IQ" dirty="0" err="1">
                <a:ea typeface="Calibri"/>
                <a:cs typeface="Times New Roman"/>
              </a:rPr>
              <a:t>والفلدسبار</a:t>
            </a:r>
            <a:r>
              <a:rPr lang="ar-IQ" dirty="0">
                <a:ea typeface="Calibri"/>
                <a:cs typeface="Times New Roman"/>
              </a:rPr>
              <a:t> ومعادن </a:t>
            </a:r>
            <a:r>
              <a:rPr lang="ar-IQ" dirty="0" err="1">
                <a:ea typeface="Calibri"/>
                <a:cs typeface="Times New Roman"/>
              </a:rPr>
              <a:t>السليكات</a:t>
            </a:r>
            <a:r>
              <a:rPr lang="ar-IQ" dirty="0">
                <a:ea typeface="Calibri"/>
                <a:cs typeface="Times New Roman"/>
              </a:rPr>
              <a:t> الغروية المكونة للجزء الاكبر من الترب المعدنية الى تقاربها في الكثافة للمدى المذكور اعلاه , وفي بعض الاحيان تزداد كثافة الحقيقية اعلى من 2.75 عندما تزداد نسب بعض المعادن الثقيلة في التربة . </a:t>
            </a:r>
            <a:endParaRPr lang="en-US" sz="2000" dirty="0">
              <a:ea typeface="Calibri"/>
              <a:cs typeface="Arial"/>
            </a:endParaRPr>
          </a:p>
          <a:p>
            <a:pPr>
              <a:lnSpc>
                <a:spcPct val="115000"/>
              </a:lnSpc>
              <a:spcAft>
                <a:spcPts val="1000"/>
              </a:spcAft>
            </a:pPr>
            <a:r>
              <a:rPr lang="ar-IQ" dirty="0">
                <a:ea typeface="Calibri"/>
                <a:cs typeface="Times New Roman"/>
              </a:rPr>
              <a:t>ان كثافة الترب السطحية تكون اقل من كثافة الطبقات السفلية بسبب زيادة نسبة المادة العضوية في الترب السطحية والتي تمتلك كثافة منخفضة . </a:t>
            </a:r>
            <a:endParaRPr lang="en-US" sz="2000" dirty="0">
              <a:ea typeface="Calibri"/>
              <a:cs typeface="Arial"/>
            </a:endParaRPr>
          </a:p>
          <a:p>
            <a:endParaRPr lang="ar-IQ" dirty="0"/>
          </a:p>
        </p:txBody>
      </p:sp>
    </p:spTree>
    <p:extLst>
      <p:ext uri="{BB962C8B-B14F-4D97-AF65-F5344CB8AC3E}">
        <p14:creationId xmlns:p14="http://schemas.microsoft.com/office/powerpoint/2010/main" val="139460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Tree>
    <p:extLst>
      <p:ext uri="{BB962C8B-B14F-4D97-AF65-F5344CB8AC3E}">
        <p14:creationId xmlns:p14="http://schemas.microsoft.com/office/powerpoint/2010/main" val="32826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20000"/>
          </a:bodyPr>
          <a:lstStyle/>
          <a:p>
            <a:pPr>
              <a:lnSpc>
                <a:spcPct val="115000"/>
              </a:lnSpc>
              <a:spcAft>
                <a:spcPts val="1000"/>
              </a:spcAft>
            </a:pPr>
            <a:r>
              <a:rPr lang="ar-IQ" dirty="0">
                <a:ea typeface="Calibri"/>
                <a:cs typeface="Times New Roman"/>
              </a:rPr>
              <a:t>الخواص الفيزيائية للتربة </a:t>
            </a:r>
            <a:endParaRPr lang="en-US" sz="2000" dirty="0">
              <a:ea typeface="Calibri"/>
              <a:cs typeface="Arial"/>
            </a:endParaRPr>
          </a:p>
          <a:p>
            <a:pPr>
              <a:lnSpc>
                <a:spcPct val="115000"/>
              </a:lnSpc>
              <a:spcAft>
                <a:spcPts val="1000"/>
              </a:spcAft>
            </a:pPr>
            <a:r>
              <a:rPr lang="ar-IQ" dirty="0" err="1">
                <a:ea typeface="Calibri"/>
                <a:cs typeface="Times New Roman"/>
              </a:rPr>
              <a:t>نسجة</a:t>
            </a:r>
            <a:r>
              <a:rPr lang="ar-IQ" dirty="0">
                <a:ea typeface="Calibri"/>
                <a:cs typeface="Times New Roman"/>
              </a:rPr>
              <a:t> التربة </a:t>
            </a:r>
            <a:r>
              <a:rPr lang="en-US" dirty="0" smtClean="0">
                <a:effectLst/>
                <a:latin typeface="Times New Roman"/>
                <a:ea typeface="Calibri"/>
                <a:cs typeface="Arial"/>
              </a:rPr>
              <a:t>Soil  Texture    </a:t>
            </a:r>
            <a:endParaRPr lang="en-US" sz="2000" dirty="0">
              <a:ea typeface="Calibri"/>
              <a:cs typeface="Arial"/>
            </a:endParaRPr>
          </a:p>
          <a:p>
            <a:pPr>
              <a:lnSpc>
                <a:spcPct val="150000"/>
              </a:lnSpc>
              <a:spcAft>
                <a:spcPts val="1000"/>
              </a:spcAft>
            </a:pPr>
            <a:r>
              <a:rPr lang="en-US" dirty="0" smtClean="0">
                <a:effectLst/>
                <a:latin typeface="Times New Roman"/>
                <a:ea typeface="Calibri"/>
                <a:cs typeface="Arial"/>
              </a:rPr>
              <a:t>          </a:t>
            </a:r>
            <a:r>
              <a:rPr lang="ar-IQ" dirty="0">
                <a:ea typeface="Calibri"/>
                <a:cs typeface="Times New Roman"/>
              </a:rPr>
              <a:t>هي التوزيع النسبي لمجاميع الا حجام المختلفة لمفصولات التربة . وتحدد </a:t>
            </a:r>
            <a:r>
              <a:rPr lang="ar-IQ" dirty="0" err="1" smtClean="0">
                <a:ea typeface="Calibri"/>
                <a:cs typeface="Times New Roman"/>
              </a:rPr>
              <a:t>النسجه</a:t>
            </a:r>
            <a:r>
              <a:rPr lang="ar-IQ" dirty="0" smtClean="0">
                <a:ea typeface="Calibri"/>
                <a:cs typeface="Times New Roman"/>
              </a:rPr>
              <a:t> </a:t>
            </a:r>
            <a:r>
              <a:rPr lang="ar-IQ" dirty="0">
                <a:ea typeface="Calibri"/>
                <a:cs typeface="Times New Roman"/>
              </a:rPr>
              <a:t>مدى نعومة او </a:t>
            </a:r>
            <a:r>
              <a:rPr lang="ar-IQ" dirty="0" smtClean="0">
                <a:ea typeface="Calibri"/>
                <a:cs typeface="Times New Roman"/>
              </a:rPr>
              <a:t>خشونة </a:t>
            </a:r>
            <a:r>
              <a:rPr lang="ar-IQ" dirty="0">
                <a:ea typeface="Calibri"/>
                <a:cs typeface="Times New Roman"/>
              </a:rPr>
              <a:t>التربة . </a:t>
            </a:r>
            <a:r>
              <a:rPr lang="ar-IQ" dirty="0" smtClean="0">
                <a:ea typeface="Calibri"/>
                <a:cs typeface="Times New Roman"/>
              </a:rPr>
              <a:t>لنسجه </a:t>
            </a:r>
            <a:r>
              <a:rPr lang="ar-IQ" dirty="0">
                <a:ea typeface="Calibri"/>
                <a:cs typeface="Times New Roman"/>
              </a:rPr>
              <a:t>التربة اهمية كبيرة في تحديد المساحة السطحية النوعية للتربة والتي تعتمد عليها اكثر من الخواص الفيزيائية والكيميائية </a:t>
            </a:r>
            <a:r>
              <a:rPr lang="ar-IQ" dirty="0" err="1" smtClean="0">
                <a:ea typeface="Calibri"/>
                <a:cs typeface="Times New Roman"/>
              </a:rPr>
              <a:t>والبايلوجيه</a:t>
            </a:r>
            <a:r>
              <a:rPr lang="ar-IQ" dirty="0" smtClean="0">
                <a:ea typeface="Calibri"/>
                <a:cs typeface="Times New Roman"/>
              </a:rPr>
              <a:t> </a:t>
            </a:r>
            <a:r>
              <a:rPr lang="ar-IQ" dirty="0">
                <a:ea typeface="Calibri"/>
                <a:cs typeface="Times New Roman"/>
              </a:rPr>
              <a:t>للتربة .</a:t>
            </a:r>
            <a:endParaRPr lang="en-US" sz="2000" dirty="0">
              <a:ea typeface="Calibri"/>
              <a:cs typeface="Arial"/>
            </a:endParaRPr>
          </a:p>
          <a:p>
            <a:pPr>
              <a:lnSpc>
                <a:spcPct val="150000"/>
              </a:lnSpc>
              <a:spcAft>
                <a:spcPts val="1000"/>
              </a:spcAft>
            </a:pPr>
            <a:r>
              <a:rPr lang="ar-IQ" dirty="0">
                <a:ea typeface="Calibri"/>
                <a:cs typeface="Times New Roman"/>
              </a:rPr>
              <a:t>تصنيف مفصولات التربة </a:t>
            </a:r>
            <a:endParaRPr lang="en-US" sz="2000" dirty="0">
              <a:ea typeface="Calibri"/>
              <a:cs typeface="Arial"/>
            </a:endParaRPr>
          </a:p>
          <a:p>
            <a:endParaRPr lang="ar-IQ" dirty="0"/>
          </a:p>
        </p:txBody>
      </p:sp>
    </p:spTree>
    <p:extLst>
      <p:ext uri="{BB962C8B-B14F-4D97-AF65-F5344CB8AC3E}">
        <p14:creationId xmlns:p14="http://schemas.microsoft.com/office/powerpoint/2010/main" val="2937873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lnSpc>
                <a:spcPct val="115000"/>
              </a:lnSpc>
              <a:spcAft>
                <a:spcPts val="1000"/>
              </a:spcAft>
            </a:pPr>
            <a:r>
              <a:rPr lang="ar-IQ" sz="2700" dirty="0" smtClean="0">
                <a:ea typeface="Calibri"/>
              </a:rPr>
              <a:t/>
            </a:r>
            <a:br>
              <a:rPr lang="ar-IQ" sz="2700" dirty="0" smtClean="0">
                <a:ea typeface="Calibri"/>
              </a:rPr>
            </a:br>
            <a:r>
              <a:rPr lang="ar-IQ" sz="2700" dirty="0">
                <a:ea typeface="Calibri"/>
              </a:rPr>
              <a:t/>
            </a:r>
            <a:br>
              <a:rPr lang="ar-IQ" sz="2700" dirty="0">
                <a:ea typeface="Calibri"/>
              </a:rPr>
            </a:br>
            <a:r>
              <a:rPr lang="ar-IQ" sz="2700" dirty="0" smtClean="0">
                <a:ea typeface="Calibri"/>
              </a:rPr>
              <a:t>يوجد </a:t>
            </a:r>
            <a:r>
              <a:rPr lang="ar-IQ" sz="2700" dirty="0">
                <a:ea typeface="Calibri"/>
              </a:rPr>
              <a:t>نظامين رئيسين لتصنيف مفصولات التربة هما النظام العالمي والنظام الامريكي </a:t>
            </a:r>
            <a:r>
              <a:rPr lang="en-US" sz="3200" dirty="0">
                <a:ea typeface="Calibri"/>
                <a:cs typeface="Arial"/>
              </a:rPr>
              <a:t/>
            </a:r>
            <a:br>
              <a:rPr lang="en-US" sz="3200" dirty="0">
                <a:ea typeface="Calibri"/>
                <a:cs typeface="Arial"/>
              </a:rPr>
            </a:br>
            <a:endParaRPr lang="ar-IQ" dirty="0"/>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1700503058"/>
              </p:ext>
            </p:extLst>
          </p:nvPr>
        </p:nvGraphicFramePr>
        <p:xfrm>
          <a:off x="755576" y="1628800"/>
          <a:ext cx="7884894" cy="4320477"/>
        </p:xfrm>
        <a:graphic>
          <a:graphicData uri="http://schemas.openxmlformats.org/drawingml/2006/table">
            <a:tbl>
              <a:tblPr rtl="1" firstRow="1" firstCol="1" bandRow="1"/>
              <a:tblGrid>
                <a:gridCol w="1970797"/>
                <a:gridCol w="1970797"/>
                <a:gridCol w="1971650"/>
                <a:gridCol w="1971650"/>
              </a:tblGrid>
              <a:tr h="480053">
                <a:tc gridSpan="2">
                  <a:txBody>
                    <a:bodyPr/>
                    <a:lstStyle/>
                    <a:p>
                      <a:pPr algn="ctr" rtl="1">
                        <a:lnSpc>
                          <a:spcPct val="115000"/>
                        </a:lnSpc>
                        <a:spcAft>
                          <a:spcPts val="0"/>
                        </a:spcAft>
                      </a:pPr>
                      <a:r>
                        <a:rPr lang="ar-IQ" sz="2400" dirty="0">
                          <a:effectLst/>
                          <a:latin typeface="Calibri"/>
                          <a:ea typeface="Calibri"/>
                          <a:cs typeface="Times New Roman"/>
                        </a:rPr>
                        <a:t>النظام الامريكي</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gridSpan="2">
                  <a:txBody>
                    <a:bodyPr/>
                    <a:lstStyle/>
                    <a:p>
                      <a:pPr algn="ctr" rtl="1">
                        <a:lnSpc>
                          <a:spcPct val="115000"/>
                        </a:lnSpc>
                        <a:spcAft>
                          <a:spcPts val="0"/>
                        </a:spcAft>
                      </a:pPr>
                      <a:r>
                        <a:rPr lang="ar-IQ" sz="2400">
                          <a:effectLst/>
                          <a:latin typeface="Calibri"/>
                          <a:ea typeface="Calibri"/>
                          <a:cs typeface="Times New Roman"/>
                        </a:rPr>
                        <a:t>النظام العالمي</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r>
              <a:tr h="480053">
                <a:tc>
                  <a:txBody>
                    <a:bodyPr/>
                    <a:lstStyle/>
                    <a:p>
                      <a:pPr algn="ctr" rtl="1">
                        <a:lnSpc>
                          <a:spcPct val="115000"/>
                        </a:lnSpc>
                        <a:spcAft>
                          <a:spcPts val="0"/>
                        </a:spcAft>
                      </a:pPr>
                      <a:r>
                        <a:rPr lang="ar-IQ" sz="2400">
                          <a:effectLst/>
                          <a:latin typeface="Calibri"/>
                          <a:ea typeface="Calibri"/>
                          <a:cs typeface="Times New Roman"/>
                        </a:rPr>
                        <a:t>القطر ملم</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 </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المساحة السطحية</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1-2</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رمل خشن جدا</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11 – 23</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0.2 - 2</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0.5 -1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رمل خشن</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23 – 45</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 </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0.25 -0.5</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رمل متوسط</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45 – 91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 </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0.1 -0.25</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رمل ناعم</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91 – 227</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0.02 – 0.2</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0.05 -0.1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رمل ناعم جدا</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227 – 454</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 </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0.002 -0.05</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غرين</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454 – 11321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0.002 – 0.02</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ctr" rtl="1">
                        <a:lnSpc>
                          <a:spcPct val="115000"/>
                        </a:lnSpc>
                        <a:spcAft>
                          <a:spcPts val="0"/>
                        </a:spcAft>
                      </a:pPr>
                      <a:r>
                        <a:rPr lang="ar-IQ" sz="2400">
                          <a:effectLst/>
                          <a:latin typeface="Calibri"/>
                          <a:ea typeface="Calibri"/>
                          <a:cs typeface="Times New Roman"/>
                        </a:rPr>
                        <a:t>اقل من 0.002</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طين</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a:effectLst/>
                          <a:latin typeface="Calibri"/>
                          <a:ea typeface="Calibri"/>
                          <a:cs typeface="Times New Roman"/>
                        </a:rPr>
                        <a:t>اكبر من 11321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dirty="0">
                          <a:effectLst/>
                          <a:latin typeface="Calibri"/>
                          <a:ea typeface="Calibri"/>
                          <a:cs typeface="Times New Roman"/>
                        </a:rPr>
                        <a:t>اقل من 0.002</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878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39552" y="260648"/>
            <a:ext cx="8373616" cy="6048672"/>
          </a:xfrm>
        </p:spPr>
        <p:txBody>
          <a:bodyPr>
            <a:normAutofit fontScale="92500" lnSpcReduction="10000"/>
          </a:bodyPr>
          <a:lstStyle/>
          <a:p>
            <a:pPr>
              <a:lnSpc>
                <a:spcPct val="150000"/>
              </a:lnSpc>
              <a:spcAft>
                <a:spcPts val="1000"/>
              </a:spcAft>
            </a:pPr>
            <a:r>
              <a:rPr lang="ar-IQ" u="sng" dirty="0">
                <a:ea typeface="Calibri"/>
                <a:cs typeface="Times New Roman"/>
              </a:rPr>
              <a:t>اصناف </a:t>
            </a:r>
            <a:r>
              <a:rPr lang="ar-IQ" u="sng" dirty="0" err="1">
                <a:ea typeface="Calibri"/>
                <a:cs typeface="Times New Roman"/>
              </a:rPr>
              <a:t>نسجة</a:t>
            </a:r>
            <a:r>
              <a:rPr lang="ar-IQ" u="sng" dirty="0">
                <a:ea typeface="Calibri"/>
                <a:cs typeface="Times New Roman"/>
              </a:rPr>
              <a:t> التربة </a:t>
            </a:r>
            <a:endParaRPr lang="en-US" sz="2000" dirty="0">
              <a:ea typeface="Calibri"/>
              <a:cs typeface="Arial"/>
            </a:endParaRPr>
          </a:p>
          <a:p>
            <a:pPr>
              <a:lnSpc>
                <a:spcPct val="150000"/>
              </a:lnSpc>
              <a:spcAft>
                <a:spcPts val="1000"/>
              </a:spcAft>
            </a:pPr>
            <a:r>
              <a:rPr lang="ar-IQ" dirty="0">
                <a:ea typeface="Calibri"/>
                <a:cs typeface="Times New Roman"/>
              </a:rPr>
              <a:t>ان اسم </a:t>
            </a:r>
            <a:r>
              <a:rPr lang="ar-IQ" dirty="0" err="1">
                <a:ea typeface="Calibri"/>
                <a:cs typeface="Times New Roman"/>
              </a:rPr>
              <a:t>نسجة</a:t>
            </a:r>
            <a:r>
              <a:rPr lang="ar-IQ" dirty="0">
                <a:ea typeface="Calibri"/>
                <a:cs typeface="Times New Roman"/>
              </a:rPr>
              <a:t> التربة لا يعتمد بالضرورة على المفصولات الموجودة بنسبة اكبر في التربة لان نسبة معينة من المفصولات الكبيرة الدقائق كالرمل مثلا لا تؤثر على صفات التربة بنفس الشدة التي تؤثر بها نفس النسبة من المفصولات الناعمة الدقائق كالطين . </a:t>
            </a:r>
            <a:endParaRPr lang="en-US" sz="2000" dirty="0">
              <a:ea typeface="Calibri"/>
              <a:cs typeface="Arial"/>
            </a:endParaRPr>
          </a:p>
          <a:p>
            <a:pPr>
              <a:lnSpc>
                <a:spcPct val="150000"/>
              </a:lnSpc>
              <a:spcAft>
                <a:spcPts val="1000"/>
              </a:spcAft>
            </a:pPr>
            <a:r>
              <a:rPr lang="ar-IQ" dirty="0">
                <a:ea typeface="Calibri"/>
                <a:cs typeface="Times New Roman"/>
              </a:rPr>
              <a:t>بصورة عامة توجد ثلاثة مجاميع رئيسية وهي المجموعة الناعمة </a:t>
            </a:r>
            <a:r>
              <a:rPr lang="ar-IQ" dirty="0" err="1">
                <a:ea typeface="Calibri"/>
                <a:cs typeface="Times New Roman"/>
              </a:rPr>
              <a:t>النسجة</a:t>
            </a:r>
            <a:r>
              <a:rPr lang="ar-IQ" dirty="0">
                <a:ea typeface="Calibri"/>
                <a:cs typeface="Times New Roman"/>
              </a:rPr>
              <a:t> والمتوسطة </a:t>
            </a:r>
            <a:r>
              <a:rPr lang="ar-IQ" dirty="0" err="1">
                <a:ea typeface="Calibri"/>
                <a:cs typeface="Times New Roman"/>
              </a:rPr>
              <a:t>النسجة</a:t>
            </a:r>
            <a:r>
              <a:rPr lang="ar-IQ" dirty="0">
                <a:ea typeface="Calibri"/>
                <a:cs typeface="Times New Roman"/>
              </a:rPr>
              <a:t>  والخشنة </a:t>
            </a:r>
            <a:r>
              <a:rPr lang="ar-IQ" dirty="0" err="1">
                <a:ea typeface="Calibri"/>
                <a:cs typeface="Times New Roman"/>
              </a:rPr>
              <a:t>النسجة</a:t>
            </a:r>
            <a:r>
              <a:rPr lang="ar-IQ" dirty="0">
                <a:ea typeface="Calibri"/>
                <a:cs typeface="Times New Roman"/>
              </a:rPr>
              <a:t> وتوجد داخل </a:t>
            </a:r>
            <a:r>
              <a:rPr lang="ar-IQ" dirty="0" smtClean="0">
                <a:ea typeface="Calibri"/>
                <a:cs typeface="Times New Roman"/>
              </a:rPr>
              <a:t>هذه </a:t>
            </a:r>
            <a:r>
              <a:rPr lang="ar-IQ" dirty="0">
                <a:ea typeface="Calibri"/>
                <a:cs typeface="Times New Roman"/>
              </a:rPr>
              <a:t>المجاميع اثنا عشر صنفا كما مبين في الجدول </a:t>
            </a:r>
            <a:endParaRPr lang="en-US" sz="2000" dirty="0">
              <a:ea typeface="Calibri"/>
              <a:cs typeface="Arial"/>
            </a:endParaRPr>
          </a:p>
          <a:p>
            <a:endParaRPr lang="ar-IQ" dirty="0"/>
          </a:p>
        </p:txBody>
      </p:sp>
    </p:spTree>
    <p:extLst>
      <p:ext uri="{BB962C8B-B14F-4D97-AF65-F5344CB8AC3E}">
        <p14:creationId xmlns:p14="http://schemas.microsoft.com/office/powerpoint/2010/main" val="265513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36104"/>
          </a:xfrm>
        </p:spPr>
        <p:txBody>
          <a:bodyPr>
            <a:normAutofit fontScale="90000"/>
          </a:bodyPr>
          <a:lstStyle/>
          <a:p>
            <a:pPr algn="r">
              <a:lnSpc>
                <a:spcPct val="150000"/>
              </a:lnSpc>
              <a:spcAft>
                <a:spcPts val="1000"/>
              </a:spcAft>
            </a:pPr>
            <a:r>
              <a:rPr lang="ar-IQ" sz="3100" dirty="0" smtClean="0">
                <a:ea typeface="Calibri"/>
              </a:rPr>
              <a:t>  </a:t>
            </a:r>
            <a:br>
              <a:rPr lang="ar-IQ" sz="3100" dirty="0" smtClean="0">
                <a:ea typeface="Calibri"/>
              </a:rPr>
            </a:br>
            <a:r>
              <a:rPr lang="ar-IQ" sz="3100" dirty="0" smtClean="0">
                <a:ea typeface="Calibri"/>
              </a:rPr>
              <a:t>تصنيف </a:t>
            </a:r>
            <a:r>
              <a:rPr lang="ar-IQ" sz="3100" dirty="0" err="1">
                <a:ea typeface="Calibri"/>
              </a:rPr>
              <a:t>نسجات</a:t>
            </a:r>
            <a:r>
              <a:rPr lang="ar-IQ" sz="3100" dirty="0">
                <a:ea typeface="Calibri"/>
              </a:rPr>
              <a:t> التربة المقترحة من قبل دائرة الزراعة الامريكية </a:t>
            </a:r>
            <a:r>
              <a:rPr lang="en-US" sz="3200" dirty="0">
                <a:ea typeface="Calibri"/>
                <a:cs typeface="Arial"/>
              </a:rPr>
              <a:t/>
            </a:r>
            <a:br>
              <a:rPr lang="en-US" sz="3200" dirty="0">
                <a:ea typeface="Calibri"/>
                <a:cs typeface="Arial"/>
              </a:rPr>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1501571"/>
              </p:ext>
            </p:extLst>
          </p:nvPr>
        </p:nvGraphicFramePr>
        <p:xfrm>
          <a:off x="683568" y="836712"/>
          <a:ext cx="7771534" cy="5678424"/>
        </p:xfrm>
        <a:graphic>
          <a:graphicData uri="http://schemas.openxmlformats.org/drawingml/2006/table">
            <a:tbl>
              <a:tblPr rtl="1" firstRow="1" firstCol="1" bandRow="1"/>
              <a:tblGrid>
                <a:gridCol w="3885767"/>
                <a:gridCol w="3885767"/>
              </a:tblGrid>
              <a:tr h="1177808">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الترب الخشنة </a:t>
                      </a:r>
                      <a:r>
                        <a:rPr lang="ar-IQ" sz="1800" dirty="0" err="1">
                          <a:effectLst/>
                          <a:latin typeface="Calibri"/>
                          <a:ea typeface="Calibri"/>
                          <a:cs typeface="Times New Roman"/>
                        </a:rPr>
                        <a:t>النسجة</a:t>
                      </a: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الرملية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الرملية </a:t>
                      </a:r>
                      <a:r>
                        <a:rPr lang="ar-IQ" sz="1800" dirty="0" err="1">
                          <a:effectLst/>
                          <a:latin typeface="Calibri"/>
                          <a:ea typeface="Calibri"/>
                          <a:cs typeface="Times New Roman"/>
                        </a:rPr>
                        <a:t>المزيجية</a:t>
                      </a:r>
                      <a:r>
                        <a:rPr lang="ar-IQ" sz="1800" dirty="0">
                          <a:effectLst/>
                          <a:latin typeface="Calibri"/>
                          <a:ea typeface="Calibri"/>
                          <a:cs typeface="Times New Roman"/>
                        </a:rPr>
                        <a:t>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976">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الترب المتوسطة </a:t>
                      </a:r>
                      <a:r>
                        <a:rPr lang="ar-IQ" sz="1800" dirty="0" err="1">
                          <a:effectLst/>
                          <a:latin typeface="Calibri"/>
                          <a:ea typeface="Calibri"/>
                          <a:cs typeface="Times New Roman"/>
                        </a:rPr>
                        <a:t>النسجة</a:t>
                      </a:r>
                      <a:r>
                        <a:rPr lang="ar-IQ" sz="1800" dirty="0">
                          <a:effectLst/>
                          <a:latin typeface="Calibri"/>
                          <a:ea typeface="Calibri"/>
                          <a:cs typeface="Times New Roman"/>
                        </a:rPr>
                        <a:t>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الرملية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الرملية الناعمة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الرملية الناعمة جدا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a:t>
                      </a:r>
                      <a:r>
                        <a:rPr lang="ar-IQ" sz="1800" dirty="0" err="1">
                          <a:effectLst/>
                          <a:latin typeface="Calibri"/>
                          <a:ea typeface="Calibri"/>
                          <a:cs typeface="Times New Roman"/>
                        </a:rPr>
                        <a:t>الغرينية</a:t>
                      </a: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الغرينية</a:t>
                      </a: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الطينية الرملية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الطينية </a:t>
                      </a:r>
                      <a:endParaRPr lang="en-US" sz="1100" dirty="0">
                        <a:effectLst/>
                        <a:latin typeface="Calibri"/>
                        <a:ea typeface="Calibri"/>
                        <a:cs typeface="Arial"/>
                      </a:endParaRPr>
                    </a:p>
                    <a:p>
                      <a:pPr algn="ctr" rtl="1">
                        <a:lnSpc>
                          <a:spcPct val="115000"/>
                        </a:lnSpc>
                        <a:spcAft>
                          <a:spcPts val="0"/>
                        </a:spcAft>
                      </a:pPr>
                      <a:r>
                        <a:rPr lang="ar-IQ" sz="1800" dirty="0" err="1">
                          <a:effectLst/>
                          <a:latin typeface="Calibri"/>
                          <a:ea typeface="Calibri"/>
                          <a:cs typeface="Times New Roman"/>
                        </a:rPr>
                        <a:t>المزيجية</a:t>
                      </a:r>
                      <a:r>
                        <a:rPr lang="ar-IQ" sz="1800" dirty="0">
                          <a:effectLst/>
                          <a:latin typeface="Calibri"/>
                          <a:ea typeface="Calibri"/>
                          <a:cs typeface="Times New Roman"/>
                        </a:rPr>
                        <a:t> الطينية </a:t>
                      </a:r>
                      <a:r>
                        <a:rPr lang="ar-IQ" sz="1800" dirty="0" err="1">
                          <a:effectLst/>
                          <a:latin typeface="Calibri"/>
                          <a:ea typeface="Calibri"/>
                          <a:cs typeface="Times New Roman"/>
                        </a:rPr>
                        <a:t>الغرينية</a:t>
                      </a:r>
                      <a:r>
                        <a:rPr lang="ar-IQ" sz="1800" dirty="0">
                          <a:effectLst/>
                          <a:latin typeface="Calibri"/>
                          <a:ea typeface="Calibri"/>
                          <a:cs typeface="Times New Roman"/>
                        </a:rPr>
                        <a:t>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808">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الترب الناعمة </a:t>
                      </a:r>
                      <a:r>
                        <a:rPr lang="ar-IQ" sz="1800" dirty="0" err="1">
                          <a:effectLst/>
                          <a:latin typeface="Calibri"/>
                          <a:ea typeface="Calibri"/>
                          <a:cs typeface="Times New Roman"/>
                        </a:rPr>
                        <a:t>النسجة</a:t>
                      </a:r>
                      <a:r>
                        <a:rPr lang="ar-IQ" sz="1800" dirty="0">
                          <a:effectLst/>
                          <a:latin typeface="Calibri"/>
                          <a:ea typeface="Calibri"/>
                          <a:cs typeface="Times New Roman"/>
                        </a:rPr>
                        <a:t>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الطينية الرملية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الطينية </a:t>
                      </a:r>
                      <a:r>
                        <a:rPr lang="ar-IQ" sz="1800" dirty="0" err="1">
                          <a:effectLst/>
                          <a:latin typeface="Calibri"/>
                          <a:ea typeface="Calibri"/>
                          <a:cs typeface="Times New Roman"/>
                        </a:rPr>
                        <a:t>الغرينية</a:t>
                      </a:r>
                      <a:r>
                        <a:rPr lang="ar-IQ" sz="1800" dirty="0">
                          <a:effectLst/>
                          <a:latin typeface="Calibri"/>
                          <a:ea typeface="Calibri"/>
                          <a:cs typeface="Times New Roman"/>
                        </a:rPr>
                        <a:t> </a:t>
                      </a:r>
                      <a:endParaRPr lang="en-US" sz="1100" dirty="0">
                        <a:effectLst/>
                        <a:latin typeface="Calibri"/>
                        <a:ea typeface="Calibri"/>
                        <a:cs typeface="Arial"/>
                      </a:endParaRPr>
                    </a:p>
                    <a:p>
                      <a:pPr algn="ctr" rtl="1">
                        <a:lnSpc>
                          <a:spcPct val="115000"/>
                        </a:lnSpc>
                        <a:spcAft>
                          <a:spcPts val="0"/>
                        </a:spcAft>
                      </a:pPr>
                      <a:r>
                        <a:rPr lang="ar-IQ" sz="1800" dirty="0">
                          <a:effectLst/>
                          <a:latin typeface="Calibri"/>
                          <a:ea typeface="Calibri"/>
                          <a:cs typeface="Times New Roman"/>
                        </a:rPr>
                        <a:t>الطينية </a:t>
                      </a:r>
                      <a:endParaRPr lang="en-US" sz="1100" dirty="0">
                        <a:effectLst/>
                        <a:latin typeface="Calibri"/>
                        <a:ea typeface="Calibri"/>
                        <a:cs typeface="Arial"/>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2390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517632" cy="6048672"/>
          </a:xfrm>
        </p:spPr>
        <p:txBody>
          <a:bodyPr>
            <a:normAutofit fontScale="92500" lnSpcReduction="10000"/>
          </a:bodyPr>
          <a:lstStyle/>
          <a:p>
            <a:pPr>
              <a:lnSpc>
                <a:spcPct val="115000"/>
              </a:lnSpc>
              <a:spcAft>
                <a:spcPts val="1000"/>
              </a:spcAft>
            </a:pPr>
            <a:r>
              <a:rPr lang="ar-IQ" dirty="0">
                <a:ea typeface="Calibri"/>
                <a:cs typeface="Times New Roman"/>
              </a:rPr>
              <a:t>مجموعه الترب الخشنة : ترب تحتوي على 70 % او اكثر رمل </a:t>
            </a:r>
            <a:endParaRPr lang="en-US" sz="2000" dirty="0">
              <a:ea typeface="Calibri"/>
              <a:cs typeface="Arial"/>
            </a:endParaRPr>
          </a:p>
          <a:p>
            <a:pPr>
              <a:lnSpc>
                <a:spcPct val="115000"/>
              </a:lnSpc>
              <a:spcAft>
                <a:spcPts val="1000"/>
              </a:spcAft>
            </a:pPr>
            <a:r>
              <a:rPr lang="ar-IQ" dirty="0">
                <a:ea typeface="Calibri"/>
                <a:cs typeface="Times New Roman"/>
              </a:rPr>
              <a:t>مجموعة الترب الناعمة </a:t>
            </a:r>
            <a:r>
              <a:rPr lang="ar-IQ" dirty="0" err="1">
                <a:ea typeface="Calibri"/>
                <a:cs typeface="Times New Roman"/>
              </a:rPr>
              <a:t>النسجة</a:t>
            </a:r>
            <a:r>
              <a:rPr lang="ar-IQ" dirty="0">
                <a:ea typeface="Calibri"/>
                <a:cs typeface="Times New Roman"/>
              </a:rPr>
              <a:t> : ترب تحتوي على 40 % او اكثر طين </a:t>
            </a:r>
            <a:endParaRPr lang="en-US" sz="2000" dirty="0">
              <a:ea typeface="Calibri"/>
              <a:cs typeface="Arial"/>
            </a:endParaRPr>
          </a:p>
          <a:p>
            <a:pPr>
              <a:lnSpc>
                <a:spcPct val="115000"/>
              </a:lnSpc>
              <a:spcAft>
                <a:spcPts val="1000"/>
              </a:spcAft>
            </a:pPr>
            <a:r>
              <a:rPr lang="ar-IQ" dirty="0">
                <a:ea typeface="Calibri"/>
                <a:cs typeface="Times New Roman"/>
              </a:rPr>
              <a:t>مجموعه الترب المتوسطة </a:t>
            </a:r>
            <a:r>
              <a:rPr lang="ar-IQ" dirty="0" err="1">
                <a:ea typeface="Calibri"/>
                <a:cs typeface="Times New Roman"/>
              </a:rPr>
              <a:t>النسجة</a:t>
            </a:r>
            <a:r>
              <a:rPr lang="ar-IQ" dirty="0">
                <a:ea typeface="Calibri"/>
                <a:cs typeface="Times New Roman"/>
              </a:rPr>
              <a:t> : تحتوي هذه </a:t>
            </a:r>
            <a:r>
              <a:rPr lang="ar-IQ" dirty="0" err="1">
                <a:ea typeface="Calibri"/>
                <a:cs typeface="Times New Roman"/>
              </a:rPr>
              <a:t>المجموعه</a:t>
            </a:r>
            <a:r>
              <a:rPr lang="ar-IQ" dirty="0">
                <a:ea typeface="Calibri"/>
                <a:cs typeface="Times New Roman"/>
              </a:rPr>
              <a:t> على تسعه اصناف كما مبين في الجدول اعلاه </a:t>
            </a:r>
            <a:endParaRPr lang="en-US" sz="2000" dirty="0">
              <a:ea typeface="Calibri"/>
              <a:cs typeface="Arial"/>
            </a:endParaRPr>
          </a:p>
          <a:p>
            <a:pPr>
              <a:lnSpc>
                <a:spcPct val="115000"/>
              </a:lnSpc>
              <a:spcAft>
                <a:spcPts val="1000"/>
              </a:spcAft>
            </a:pPr>
            <a:r>
              <a:rPr lang="ar-IQ" b="1" dirty="0">
                <a:ea typeface="Calibri"/>
                <a:cs typeface="Times New Roman"/>
              </a:rPr>
              <a:t>كيف نقيس صنف </a:t>
            </a:r>
            <a:r>
              <a:rPr lang="ar-IQ" b="1" dirty="0" err="1">
                <a:ea typeface="Calibri"/>
                <a:cs typeface="Times New Roman"/>
              </a:rPr>
              <a:t>نسجة</a:t>
            </a:r>
            <a:r>
              <a:rPr lang="ar-IQ" b="1" dirty="0">
                <a:ea typeface="Calibri"/>
                <a:cs typeface="Times New Roman"/>
              </a:rPr>
              <a:t> التربة </a:t>
            </a:r>
            <a:endParaRPr lang="en-US" sz="2000" dirty="0">
              <a:ea typeface="Calibri"/>
              <a:cs typeface="Arial"/>
            </a:endParaRPr>
          </a:p>
          <a:p>
            <a:pPr>
              <a:lnSpc>
                <a:spcPct val="115000"/>
              </a:lnSpc>
              <a:spcAft>
                <a:spcPts val="1000"/>
              </a:spcAft>
            </a:pPr>
            <a:r>
              <a:rPr lang="ar-IQ" dirty="0">
                <a:ea typeface="Calibri"/>
                <a:cs typeface="Times New Roman"/>
              </a:rPr>
              <a:t>1-</a:t>
            </a:r>
            <a:r>
              <a:rPr lang="ar-IQ" b="1" dirty="0">
                <a:ea typeface="Calibri"/>
                <a:cs typeface="Times New Roman"/>
              </a:rPr>
              <a:t> </a:t>
            </a:r>
            <a:r>
              <a:rPr lang="ar-IQ" dirty="0">
                <a:ea typeface="Calibri"/>
                <a:cs typeface="Times New Roman"/>
              </a:rPr>
              <a:t>الطريقة الحقلية </a:t>
            </a:r>
            <a:endParaRPr lang="en-US" sz="2000" dirty="0">
              <a:ea typeface="Calibri"/>
              <a:cs typeface="Arial"/>
            </a:endParaRPr>
          </a:p>
          <a:p>
            <a:pPr>
              <a:lnSpc>
                <a:spcPct val="115000"/>
              </a:lnSpc>
              <a:spcAft>
                <a:spcPts val="1000"/>
              </a:spcAft>
            </a:pPr>
            <a:r>
              <a:rPr lang="ar-IQ" dirty="0">
                <a:ea typeface="Calibri"/>
                <a:cs typeface="Times New Roman"/>
              </a:rPr>
              <a:t>2- الطريقة المختبرية </a:t>
            </a:r>
            <a:endParaRPr lang="en-US" sz="2000" dirty="0">
              <a:ea typeface="Calibri"/>
              <a:cs typeface="Arial"/>
            </a:endParaRPr>
          </a:p>
          <a:p>
            <a:pPr>
              <a:lnSpc>
                <a:spcPct val="115000"/>
              </a:lnSpc>
              <a:spcAft>
                <a:spcPts val="1000"/>
              </a:spcAft>
            </a:pPr>
            <a:r>
              <a:rPr lang="ar-IQ" dirty="0">
                <a:ea typeface="Calibri"/>
                <a:cs typeface="Times New Roman"/>
              </a:rPr>
              <a:t>استعمال مثلث </a:t>
            </a:r>
            <a:r>
              <a:rPr lang="ar-IQ" dirty="0" err="1">
                <a:ea typeface="Calibri"/>
                <a:cs typeface="Times New Roman"/>
              </a:rPr>
              <a:t>النسجة</a:t>
            </a:r>
            <a:r>
              <a:rPr lang="ar-IQ" dirty="0">
                <a:ea typeface="Calibri"/>
                <a:cs typeface="Times New Roman"/>
              </a:rPr>
              <a:t> استنساخ </a:t>
            </a:r>
            <a:endParaRPr lang="en-US" sz="2000" dirty="0">
              <a:ea typeface="Calibri"/>
              <a:cs typeface="Arial"/>
            </a:endParaRPr>
          </a:p>
          <a:p>
            <a:endParaRPr lang="ar-IQ" dirty="0"/>
          </a:p>
        </p:txBody>
      </p:sp>
    </p:spTree>
    <p:extLst>
      <p:ext uri="{BB962C8B-B14F-4D97-AF65-F5344CB8AC3E}">
        <p14:creationId xmlns:p14="http://schemas.microsoft.com/office/powerpoint/2010/main" val="332740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0" name="Picture 2" descr="C:\Users\rashad\Desktop\New folder\٢٠١٩١٠٠٥_٢١٣١٣٧.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37386" y="-544929"/>
            <a:ext cx="6802702" cy="791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3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60648"/>
            <a:ext cx="8517632" cy="6264696"/>
          </a:xfrm>
        </p:spPr>
        <p:txBody>
          <a:bodyPr>
            <a:normAutofit fontScale="77500" lnSpcReduction="20000"/>
          </a:bodyPr>
          <a:lstStyle/>
          <a:p>
            <a:pPr>
              <a:lnSpc>
                <a:spcPct val="115000"/>
              </a:lnSpc>
              <a:spcAft>
                <a:spcPts val="1000"/>
              </a:spcAft>
            </a:pPr>
            <a:r>
              <a:rPr lang="ar-IQ" b="1" dirty="0">
                <a:ea typeface="Calibri"/>
                <a:cs typeface="Times New Roman"/>
              </a:rPr>
              <a:t>اهمية صنف نسجه التربة في تحديد خواص التربة .</a:t>
            </a:r>
            <a:endParaRPr lang="en-US" sz="2000" dirty="0">
              <a:ea typeface="Calibri"/>
              <a:cs typeface="Arial"/>
            </a:endParaRPr>
          </a:p>
          <a:p>
            <a:pPr algn="just">
              <a:lnSpc>
                <a:spcPct val="150000"/>
              </a:lnSpc>
              <a:spcAft>
                <a:spcPts val="1800"/>
              </a:spcAft>
            </a:pPr>
            <a:r>
              <a:rPr lang="ar-IQ" dirty="0">
                <a:ea typeface="Calibri"/>
                <a:cs typeface="Times New Roman"/>
              </a:rPr>
              <a:t>ان تحديد صنف </a:t>
            </a:r>
            <a:r>
              <a:rPr lang="ar-IQ" dirty="0" err="1" smtClean="0">
                <a:ea typeface="Calibri"/>
                <a:cs typeface="Times New Roman"/>
              </a:rPr>
              <a:t>النسجه</a:t>
            </a:r>
            <a:r>
              <a:rPr lang="ar-IQ" dirty="0" smtClean="0">
                <a:ea typeface="Calibri"/>
                <a:cs typeface="Times New Roman"/>
              </a:rPr>
              <a:t> </a:t>
            </a:r>
            <a:r>
              <a:rPr lang="ar-IQ" dirty="0">
                <a:ea typeface="Calibri"/>
                <a:cs typeface="Times New Roman"/>
              </a:rPr>
              <a:t>في منطقة معينة يعطي تصورا عن توزيع احجام الدقائق والمساحة السطحية للتربة والتي بدورها تؤثر على صفات التربة الاخرى </a:t>
            </a:r>
            <a:r>
              <a:rPr lang="ar-IQ" dirty="0" smtClean="0">
                <a:ea typeface="Calibri"/>
                <a:cs typeface="Times New Roman"/>
              </a:rPr>
              <a:t>كاللدانة </a:t>
            </a:r>
            <a:r>
              <a:rPr lang="ar-IQ" dirty="0">
                <a:ea typeface="Calibri"/>
                <a:cs typeface="Times New Roman"/>
              </a:rPr>
              <a:t>وقابلية مسك الماء والتمدد والتقلص والتماسك والنفاذية وحرارة الابتلال وقابلية تبادل الايونات والخصوبة والانتاجية . ولكن تقييم </a:t>
            </a:r>
            <a:r>
              <a:rPr lang="ar-IQ" dirty="0" err="1" smtClean="0">
                <a:ea typeface="Calibri"/>
                <a:cs typeface="Times New Roman"/>
              </a:rPr>
              <a:t>النسجه</a:t>
            </a:r>
            <a:r>
              <a:rPr lang="ar-IQ" dirty="0" smtClean="0">
                <a:ea typeface="Calibri"/>
                <a:cs typeface="Times New Roman"/>
              </a:rPr>
              <a:t> على هذه </a:t>
            </a:r>
            <a:r>
              <a:rPr lang="ar-IQ" dirty="0">
                <a:ea typeface="Calibri"/>
                <a:cs typeface="Times New Roman"/>
              </a:rPr>
              <a:t>الصفات غير ممكن بسبب الاختلاف في المكونات المعدنية لمفصولات التربة . حيث تؤثر كل من نسبة المفصولات وتكوينها الكيميائي على صفات التربة فنسبة معينة من طين </a:t>
            </a:r>
            <a:r>
              <a:rPr lang="ar-IQ" dirty="0" err="1">
                <a:ea typeface="Calibri"/>
                <a:cs typeface="Times New Roman"/>
              </a:rPr>
              <a:t>المونتموريلونايت</a:t>
            </a:r>
            <a:r>
              <a:rPr lang="ar-IQ" dirty="0">
                <a:ea typeface="Calibri"/>
                <a:cs typeface="Times New Roman"/>
              </a:rPr>
              <a:t> تؤثر بدرجة اكبر على صفات التربة من </a:t>
            </a:r>
            <a:r>
              <a:rPr lang="ar-IQ" dirty="0" smtClean="0">
                <a:ea typeface="Calibri"/>
                <a:cs typeface="Times New Roman"/>
              </a:rPr>
              <a:t>تأثير </a:t>
            </a:r>
            <a:r>
              <a:rPr lang="ar-IQ" dirty="0">
                <a:ea typeface="Calibri"/>
                <a:cs typeface="Times New Roman"/>
              </a:rPr>
              <a:t>اضعاف </a:t>
            </a:r>
            <a:r>
              <a:rPr lang="ar-IQ" dirty="0" smtClean="0">
                <a:ea typeface="Calibri"/>
                <a:cs typeface="Times New Roman"/>
              </a:rPr>
              <a:t>تلك </a:t>
            </a:r>
            <a:r>
              <a:rPr lang="ar-IQ" dirty="0">
                <a:ea typeface="Calibri"/>
                <a:cs typeface="Times New Roman"/>
              </a:rPr>
              <a:t>النسبة من طين </a:t>
            </a:r>
            <a:r>
              <a:rPr lang="ar-IQ" dirty="0" err="1">
                <a:ea typeface="Calibri"/>
                <a:cs typeface="Times New Roman"/>
              </a:rPr>
              <a:t>الكاؤلونايت</a:t>
            </a:r>
            <a:r>
              <a:rPr lang="ar-IQ" dirty="0">
                <a:ea typeface="Calibri"/>
                <a:cs typeface="Times New Roman"/>
              </a:rPr>
              <a:t> او </a:t>
            </a:r>
            <a:r>
              <a:rPr lang="ar-IQ" dirty="0" err="1">
                <a:ea typeface="Calibri"/>
                <a:cs typeface="Times New Roman"/>
              </a:rPr>
              <a:t>المايكا</a:t>
            </a:r>
            <a:r>
              <a:rPr lang="ar-IQ" dirty="0">
                <a:ea typeface="Calibri"/>
                <a:cs typeface="Times New Roman"/>
              </a:rPr>
              <a:t> وذلك بسبب الاختلاف في التكوين الكيميائي والخواص الفيزيائية بين الاطيان المختلفة . </a:t>
            </a:r>
            <a:endParaRPr lang="en-US" sz="2000" dirty="0">
              <a:ea typeface="Calibri"/>
              <a:cs typeface="Arial"/>
            </a:endParaRPr>
          </a:p>
          <a:p>
            <a:endParaRPr lang="ar-IQ" dirty="0"/>
          </a:p>
        </p:txBody>
      </p:sp>
    </p:spTree>
    <p:extLst>
      <p:ext uri="{BB962C8B-B14F-4D97-AF65-F5344CB8AC3E}">
        <p14:creationId xmlns:p14="http://schemas.microsoft.com/office/powerpoint/2010/main" val="78601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260648"/>
            <a:ext cx="8517632" cy="6192688"/>
          </a:xfrm>
        </p:spPr>
        <p:txBody>
          <a:bodyPr>
            <a:normAutofit fontScale="92500" lnSpcReduction="20000"/>
          </a:bodyPr>
          <a:lstStyle/>
          <a:p>
            <a:pPr algn="just">
              <a:lnSpc>
                <a:spcPct val="150000"/>
              </a:lnSpc>
              <a:spcAft>
                <a:spcPts val="1000"/>
              </a:spcAft>
            </a:pPr>
            <a:r>
              <a:rPr lang="ar-IQ" b="1" u="sng" dirty="0">
                <a:ea typeface="Calibri"/>
                <a:cs typeface="Times New Roman"/>
              </a:rPr>
              <a:t>تركيب التربة  </a:t>
            </a:r>
            <a:r>
              <a:rPr lang="en-US" b="1" u="sng" dirty="0" smtClean="0">
                <a:effectLst/>
                <a:latin typeface="Times New Roman"/>
                <a:ea typeface="Calibri"/>
                <a:cs typeface="Arial"/>
              </a:rPr>
              <a:t>Soil Structure </a:t>
            </a:r>
            <a:endParaRPr lang="en-US" sz="2000" dirty="0">
              <a:ea typeface="Calibri"/>
              <a:cs typeface="Arial"/>
            </a:endParaRPr>
          </a:p>
          <a:p>
            <a:pPr>
              <a:lnSpc>
                <a:spcPct val="115000"/>
              </a:lnSpc>
              <a:spcAft>
                <a:spcPts val="1200"/>
              </a:spcAft>
            </a:pPr>
            <a:r>
              <a:rPr lang="ar-IQ" dirty="0">
                <a:ea typeface="Calibri"/>
                <a:cs typeface="Times New Roman"/>
              </a:rPr>
              <a:t>وهو انتظام دقائق التربة الاولية ( </a:t>
            </a:r>
            <a:r>
              <a:rPr lang="en-US" dirty="0" smtClean="0">
                <a:effectLst/>
                <a:latin typeface="Times New Roman"/>
                <a:ea typeface="Calibri"/>
                <a:cs typeface="Arial"/>
              </a:rPr>
              <a:t>primary particles </a:t>
            </a:r>
            <a:r>
              <a:rPr lang="ar-IQ" dirty="0">
                <a:ea typeface="Calibri"/>
                <a:cs typeface="Times New Roman"/>
              </a:rPr>
              <a:t> ) ومجاميعها ( </a:t>
            </a:r>
            <a:r>
              <a:rPr lang="en-US" dirty="0" smtClean="0">
                <a:effectLst/>
                <a:latin typeface="Times New Roman"/>
                <a:ea typeface="Calibri"/>
                <a:cs typeface="Arial"/>
              </a:rPr>
              <a:t>Aggregate </a:t>
            </a:r>
            <a:r>
              <a:rPr lang="ar-IQ" dirty="0">
                <a:ea typeface="Calibri"/>
                <a:cs typeface="Times New Roman"/>
              </a:rPr>
              <a:t> ) في نظام معين ويؤدي الاختلاف في انتظام </a:t>
            </a:r>
            <a:r>
              <a:rPr lang="ar-IQ" dirty="0" err="1">
                <a:ea typeface="Calibri"/>
                <a:cs typeface="Times New Roman"/>
              </a:rPr>
              <a:t>هذة</a:t>
            </a:r>
            <a:r>
              <a:rPr lang="ar-IQ" dirty="0">
                <a:ea typeface="Calibri"/>
                <a:cs typeface="Times New Roman"/>
              </a:rPr>
              <a:t> الدقائق والمجاميع بين تربة واخرى الى اختلاف في احجام واشكال وانتظام المسامات البينية في الترب والذي يعتبر من اهم التأثيرات المباشرة لتركيب التربة على خواصها الاخرى . يؤدي تركيب التربة الى تغيير تأثير نسجه التربة على كثير من خواص التربة مثل قابلية مسك الماء وحركة الهواء والماء والكثافة الظاهرية والحرارة النوعية للتربة وخصوبتها وفعالية الاحياء الدقيقة ومقاومتها لحركة الآلات الزراعية ومقاومتها لنمو الجذور وان ما يفعله الفلاح من حراثة وتسميد وبزل وغيرها وهي محاولات لتغيير التركيب وليس </a:t>
            </a:r>
            <a:r>
              <a:rPr lang="ar-IQ" dirty="0" err="1">
                <a:ea typeface="Calibri"/>
                <a:cs typeface="Times New Roman"/>
              </a:rPr>
              <a:t>النسجة</a:t>
            </a:r>
            <a:r>
              <a:rPr lang="ar-IQ" dirty="0">
                <a:ea typeface="Calibri"/>
                <a:cs typeface="Times New Roman"/>
              </a:rPr>
              <a:t> . </a:t>
            </a:r>
            <a:endParaRPr lang="en-US" sz="2000" dirty="0">
              <a:ea typeface="Calibri"/>
              <a:cs typeface="Arial"/>
            </a:endParaRPr>
          </a:p>
          <a:p>
            <a:endParaRPr lang="ar-IQ" dirty="0"/>
          </a:p>
        </p:txBody>
      </p:sp>
    </p:spTree>
    <p:extLst>
      <p:ext uri="{BB962C8B-B14F-4D97-AF65-F5344CB8AC3E}">
        <p14:creationId xmlns:p14="http://schemas.microsoft.com/office/powerpoint/2010/main" val="233173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1027</Words>
  <Application>Microsoft Office PowerPoint</Application>
  <PresentationFormat>عرض على الشاشة (3:4)‏</PresentationFormat>
  <Paragraphs>118</Paragraphs>
  <Slides>19</Slides>
  <Notes>0</Notes>
  <HiddenSlides>0</HiddenSlides>
  <MMClips>0</MMClips>
  <ScaleCrop>false</ScaleCrop>
  <HeadingPairs>
    <vt:vector size="4" baseType="variant">
      <vt:variant>
        <vt:lpstr>نسق</vt:lpstr>
      </vt:variant>
      <vt:variant>
        <vt:i4>19</vt:i4>
      </vt:variant>
      <vt:variant>
        <vt:lpstr>عناوين الشرائح</vt:lpstr>
      </vt:variant>
      <vt:variant>
        <vt:i4>19</vt:i4>
      </vt:variant>
    </vt:vector>
  </HeadingPairs>
  <TitlesOfParts>
    <vt:vector size="38"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المحاضرة الثالثة </vt:lpstr>
      <vt:lpstr>عرض تقديمي في PowerPoint</vt:lpstr>
      <vt:lpstr>  يوجد نظامين رئيسين لتصنيف مفصولات التربة هما النظام العالمي والنظام الامريكي  </vt:lpstr>
      <vt:lpstr>عرض تقديمي في PowerPoint</vt:lpstr>
      <vt:lpstr>   تصنيف نسجات التربة المقترحة من قبل دائرة الزراعة الامريكية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dc:title>
  <dc:creator>Windows User</dc:creator>
  <cp:lastModifiedBy>Windows User</cp:lastModifiedBy>
  <cp:revision>1</cp:revision>
  <dcterms:created xsi:type="dcterms:W3CDTF">2020-01-17T15:24:15Z</dcterms:created>
  <dcterms:modified xsi:type="dcterms:W3CDTF">2020-01-17T15:28:50Z</dcterms:modified>
</cp:coreProperties>
</file>